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45" r:id="rId7"/>
    <p:sldId id="259" r:id="rId8"/>
    <p:sldId id="344" r:id="rId9"/>
    <p:sldId id="336" r:id="rId10"/>
    <p:sldId id="323" r:id="rId11"/>
    <p:sldId id="301" r:id="rId12"/>
    <p:sldId id="262" r:id="rId13"/>
    <p:sldId id="346" r:id="rId14"/>
    <p:sldId id="347" r:id="rId15"/>
    <p:sldId id="267" r:id="rId16"/>
    <p:sldId id="324" r:id="rId17"/>
    <p:sldId id="269" r:id="rId18"/>
    <p:sldId id="337" r:id="rId19"/>
    <p:sldId id="348" r:id="rId20"/>
    <p:sldId id="272" r:id="rId21"/>
    <p:sldId id="349" r:id="rId22"/>
    <p:sldId id="284" r:id="rId23"/>
    <p:sldId id="326" r:id="rId24"/>
    <p:sldId id="285" r:id="rId25"/>
    <p:sldId id="327" r:id="rId26"/>
    <p:sldId id="325" r:id="rId27"/>
    <p:sldId id="313" r:id="rId28"/>
    <p:sldId id="333" r:id="rId29"/>
    <p:sldId id="256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1. </a:t>
            </a:r>
            <a:r>
              <a:rPr lang="tr-TR" sz="2700" b="1" dirty="0"/>
              <a:t>SINIF </a:t>
            </a:r>
            <a:r>
              <a:rPr lang="tr-TR" sz="2700" b="1" dirty="0" smtClean="0"/>
              <a:t>4.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0862" y="786063"/>
            <a:ext cx="10250905" cy="5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9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959730"/>
              </p:ext>
            </p:extLst>
          </p:nvPr>
        </p:nvGraphicFramePr>
        <p:xfrm>
          <a:off x="449177" y="320845"/>
          <a:ext cx="11213433" cy="6193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1919">
                  <a:extLst>
                    <a:ext uri="{9D8B030D-6E8A-4147-A177-3AD203B41FA5}">
                      <a16:colId xmlns:a16="http://schemas.microsoft.com/office/drawing/2014/main" val="2562347159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2564313157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2379997931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672618210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1286316378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2715098426"/>
                    </a:ext>
                  </a:extLst>
                </a:gridCol>
                <a:gridCol w="1601919">
                  <a:extLst>
                    <a:ext uri="{9D8B030D-6E8A-4147-A177-3AD203B41FA5}">
                      <a16:colId xmlns:a16="http://schemas.microsoft.com/office/drawing/2014/main" val="668729164"/>
                    </a:ext>
                  </a:extLst>
                </a:gridCol>
              </a:tblGrid>
              <a:tr h="46105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33573"/>
                  </a:ext>
                </a:extLst>
              </a:tr>
              <a:tr h="84069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Histoloji-Embriyoloji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Genetik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546212"/>
                  </a:ext>
                </a:extLst>
              </a:tr>
              <a:tr h="4610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Teorik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0615929"/>
                  </a:ext>
                </a:extLst>
              </a:tr>
              <a:tr h="4610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228772"/>
                  </a:ext>
                </a:extLst>
              </a:tr>
              <a:tr h="5498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Soru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5673660"/>
                  </a:ext>
                </a:extLst>
              </a:tr>
              <a:tr h="562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                          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% 3,71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85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24,22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6,56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118 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% 33,62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                          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% 2,57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4118564"/>
                  </a:ext>
                </a:extLst>
              </a:tr>
              <a:tr h="5498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SINAV-DERS ADI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Beceriler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9774654"/>
                  </a:ext>
                </a:extLst>
              </a:tr>
              <a:tr h="4610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Uygulama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Teorik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Pratik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Pratik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Pratik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1272998"/>
                  </a:ext>
                </a:extLst>
              </a:tr>
              <a:tr h="46105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Değeri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018889"/>
                  </a:ext>
                </a:extLst>
              </a:tr>
              <a:tr h="5498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Değerlendirme Türü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Soru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Puan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Puan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Puan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3628006"/>
                  </a:ext>
                </a:extLst>
              </a:tr>
              <a:tr h="5620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Öğrenci Sayısı         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                          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% 3,99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115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 % 32,77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 % 0,57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                         </a:t>
                      </a:r>
                      <a:br>
                        <a:rPr lang="tr-TR" sz="2000" u="none" strike="noStrike">
                          <a:effectLst/>
                        </a:rPr>
                      </a:br>
                      <a:r>
                        <a:rPr lang="tr-TR" sz="2000" u="none" strike="noStrike">
                          <a:effectLst/>
                        </a:rPr>
                        <a:t> % 0,57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6594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904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73355869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14.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342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97,44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38.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330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94,02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73355869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14.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342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97,44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38.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330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94,02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786063" y="1720840"/>
            <a:ext cx="1095675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14. SORU: Bilenle bilmeyeni ayırt edemeyen, mutlaka testten çıkarılması gereken, çok kolay soru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14"/>
              <a:tabLst>
                <a:tab pos="4572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Lökositlerin, yabancı bir etki ile karşılaştıklarında şekil değiştirip hareketlenerek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endotel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hücrelerinin bağlantı yerlerinden geçerek dolaşımı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terketme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olayına ne ad verilir?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Diyapedez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Diapedesis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Fibrozis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Apoptozis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    Fagositoz</a:t>
            </a:r>
            <a:b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   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Hemoliz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21620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/>
              <a:t>38. SORU: Bilenle bilmeyeni ayırt edemeyen, mutlaka testten çıkarılması gereken, çok zor soru</a:t>
            </a:r>
            <a:endParaRPr lang="tr-TR" dirty="0"/>
          </a:p>
          <a:p>
            <a:pPr lvl="0"/>
            <a:r>
              <a:rPr lang="tr-TR" dirty="0"/>
              <a:t>Hangisi, </a:t>
            </a:r>
            <a:r>
              <a:rPr lang="tr-TR" dirty="0" err="1"/>
              <a:t>preimplantasyon</a:t>
            </a:r>
            <a:r>
              <a:rPr lang="tr-TR" dirty="0"/>
              <a:t> genetik tanı </a:t>
            </a:r>
            <a:r>
              <a:rPr lang="tr-TR" dirty="0" err="1"/>
              <a:t>endikasyonu</a:t>
            </a:r>
            <a:r>
              <a:rPr lang="tr-TR" dirty="0"/>
              <a:t> olarak </a:t>
            </a:r>
            <a:r>
              <a:rPr lang="tr-TR" b="1" dirty="0"/>
              <a:t>değerlendirilemez?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a)    Ebeveyn adaylarının, </a:t>
            </a:r>
            <a:r>
              <a:rPr lang="tr-TR" dirty="0" err="1"/>
              <a:t>otozomal</a:t>
            </a:r>
            <a:r>
              <a:rPr lang="tr-TR" dirty="0"/>
              <a:t> resesif bir hastalık açısından taşıyıcı olması.</a:t>
            </a:r>
            <a:br>
              <a:rPr lang="tr-TR" dirty="0"/>
            </a:br>
            <a:r>
              <a:rPr lang="tr-TR" dirty="0"/>
              <a:t>b)    Ebeveyn adaylarının birinci dereceden akraba olması ve bu adayların kuzenlerinde kalıtsal bir hastalık tanısı olması.</a:t>
            </a:r>
            <a:br>
              <a:rPr lang="tr-TR" dirty="0"/>
            </a:br>
            <a:r>
              <a:rPr lang="tr-TR" dirty="0"/>
              <a:t>c)    Anne adayının, 40 yaşında olması.</a:t>
            </a:r>
            <a:br>
              <a:rPr lang="tr-TR" dirty="0"/>
            </a:br>
            <a:r>
              <a:rPr lang="tr-TR" dirty="0"/>
              <a:t>d)    Ebeveyn adaylarının, </a:t>
            </a:r>
            <a:r>
              <a:rPr lang="tr-TR" dirty="0" err="1"/>
              <a:t>kromozomal</a:t>
            </a:r>
            <a:r>
              <a:rPr lang="tr-TR" dirty="0"/>
              <a:t> açıdan, dengeli </a:t>
            </a:r>
            <a:r>
              <a:rPr lang="tr-TR" dirty="0" err="1"/>
              <a:t>translokasyon</a:t>
            </a:r>
            <a:r>
              <a:rPr lang="tr-TR" dirty="0"/>
              <a:t> taşıyıcısı olması.</a:t>
            </a:r>
            <a:br>
              <a:rPr lang="tr-TR" dirty="0"/>
            </a:br>
            <a:r>
              <a:rPr lang="tr-TR" dirty="0"/>
              <a:t>e)    Baba adayının, </a:t>
            </a:r>
            <a:r>
              <a:rPr lang="tr-TR" dirty="0" err="1"/>
              <a:t>Huntington</a:t>
            </a:r>
            <a:r>
              <a:rPr lang="tr-TR" dirty="0"/>
              <a:t> Hastalığı açısından mutasyona sahip olması ve üç kuşak boyunca klinik seyrin, </a:t>
            </a:r>
            <a:r>
              <a:rPr lang="tr-TR" dirty="0" err="1"/>
              <a:t>antispasyon</a:t>
            </a:r>
            <a:r>
              <a:rPr lang="tr-TR" dirty="0"/>
              <a:t> özelliği göstermesi.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516561"/>
              </p:ext>
            </p:extLst>
          </p:nvPr>
        </p:nvGraphicFramePr>
        <p:xfrm>
          <a:off x="352926" y="417096"/>
          <a:ext cx="11085093" cy="5773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3209">
                  <a:extLst>
                    <a:ext uri="{9D8B030D-6E8A-4147-A177-3AD203B41FA5}">
                      <a16:colId xmlns:a16="http://schemas.microsoft.com/office/drawing/2014/main" val="3382668313"/>
                    </a:ext>
                  </a:extLst>
                </a:gridCol>
                <a:gridCol w="2015471">
                  <a:extLst>
                    <a:ext uri="{9D8B030D-6E8A-4147-A177-3AD203B41FA5}">
                      <a16:colId xmlns:a16="http://schemas.microsoft.com/office/drawing/2014/main" val="2994948045"/>
                    </a:ext>
                  </a:extLst>
                </a:gridCol>
                <a:gridCol w="2015471">
                  <a:extLst>
                    <a:ext uri="{9D8B030D-6E8A-4147-A177-3AD203B41FA5}">
                      <a16:colId xmlns:a16="http://schemas.microsoft.com/office/drawing/2014/main" val="2350807916"/>
                    </a:ext>
                  </a:extLst>
                </a:gridCol>
                <a:gridCol w="2015471">
                  <a:extLst>
                    <a:ext uri="{9D8B030D-6E8A-4147-A177-3AD203B41FA5}">
                      <a16:colId xmlns:a16="http://schemas.microsoft.com/office/drawing/2014/main" val="2690337685"/>
                    </a:ext>
                  </a:extLst>
                </a:gridCol>
                <a:gridCol w="2015471">
                  <a:extLst>
                    <a:ext uri="{9D8B030D-6E8A-4147-A177-3AD203B41FA5}">
                      <a16:colId xmlns:a16="http://schemas.microsoft.com/office/drawing/2014/main" val="2532377784"/>
                    </a:ext>
                  </a:extLst>
                </a:gridCol>
              </a:tblGrid>
              <a:tr h="57270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024559"/>
                  </a:ext>
                </a:extLst>
              </a:tr>
              <a:tr h="5727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DOĞRU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YANLIŞ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294108"/>
                  </a:ext>
                </a:extLst>
              </a:tr>
              <a:tr h="619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SORU 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859068"/>
                  </a:ext>
                </a:extLst>
              </a:tr>
              <a:tr h="5727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Histoloji-Embriyoloji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342 (%97,44)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189 (%53,85)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7145092"/>
                  </a:ext>
                </a:extLst>
              </a:tr>
              <a:tr h="5727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338 (%96,3)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216 (%61,54)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2392043"/>
                  </a:ext>
                </a:extLst>
              </a:tr>
              <a:tr h="5727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240 (%68,38)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218 (%62,11)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4230560"/>
                  </a:ext>
                </a:extLst>
              </a:tr>
              <a:tr h="5727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Genetik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341 (%97,16)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330 (%94,02)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2251487"/>
                  </a:ext>
                </a:extLst>
              </a:tr>
              <a:tr h="5727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284 (%80,92)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294 (%83,77)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6683690"/>
                  </a:ext>
                </a:extLst>
              </a:tr>
              <a:tr h="5727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333 (%94,88)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147 (%41,89)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8162279"/>
                  </a:ext>
                </a:extLst>
              </a:tr>
              <a:tr h="57270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341 (%97,16)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281 (%80,06)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6514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92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GÜVENİLİRLİK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792702"/>
              </p:ext>
            </p:extLst>
          </p:nvPr>
        </p:nvGraphicFramePr>
        <p:xfrm>
          <a:off x="1283370" y="1812761"/>
          <a:ext cx="9737556" cy="4523872"/>
        </p:xfrm>
        <a:graphic>
          <a:graphicData uri="http://schemas.openxmlformats.org/drawingml/2006/table">
            <a:tbl>
              <a:tblPr/>
              <a:tblGrid>
                <a:gridCol w="4035383">
                  <a:extLst>
                    <a:ext uri="{9D8B030D-6E8A-4147-A177-3AD203B41FA5}">
                      <a16:colId xmlns:a16="http://schemas.microsoft.com/office/drawing/2014/main" val="1551701790"/>
                    </a:ext>
                  </a:extLst>
                </a:gridCol>
                <a:gridCol w="1820309">
                  <a:extLst>
                    <a:ext uri="{9D8B030D-6E8A-4147-A177-3AD203B41FA5}">
                      <a16:colId xmlns:a16="http://schemas.microsoft.com/office/drawing/2014/main" val="215524033"/>
                    </a:ext>
                  </a:extLst>
                </a:gridCol>
                <a:gridCol w="1666790">
                  <a:extLst>
                    <a:ext uri="{9D8B030D-6E8A-4147-A177-3AD203B41FA5}">
                      <a16:colId xmlns:a16="http://schemas.microsoft.com/office/drawing/2014/main" val="4283558182"/>
                    </a:ext>
                  </a:extLst>
                </a:gridCol>
                <a:gridCol w="1107537">
                  <a:extLst>
                    <a:ext uri="{9D8B030D-6E8A-4147-A177-3AD203B41FA5}">
                      <a16:colId xmlns:a16="http://schemas.microsoft.com/office/drawing/2014/main" val="3013733170"/>
                    </a:ext>
                  </a:extLst>
                </a:gridCol>
                <a:gridCol w="1107537">
                  <a:extLst>
                    <a:ext uri="{9D8B030D-6E8A-4147-A177-3AD203B41FA5}">
                      <a16:colId xmlns:a16="http://schemas.microsoft.com/office/drawing/2014/main" val="526579406"/>
                    </a:ext>
                  </a:extLst>
                </a:gridCol>
              </a:tblGrid>
              <a:tr h="5367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Cronbach's</a:t>
                      </a:r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Alpha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0,8778888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Reliability Calculator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922171"/>
                  </a:ext>
                </a:extLst>
              </a:tr>
              <a:tr h="130318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Split-Half</a:t>
                      </a:r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tr-T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odd-even</a:t>
                      </a:r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tr-T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Correlation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0,775971224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created by Del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Siegle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(del.siegle@uconn.edu) for EPSY 5601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619430"/>
                  </a:ext>
                </a:extLst>
              </a:tr>
              <a:tr h="5367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Spearman-Brown Prophecy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0,873855627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596167"/>
                  </a:ext>
                </a:extLst>
              </a:tr>
              <a:tr h="5367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for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56,39031339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891804"/>
                  </a:ext>
                </a:extLst>
              </a:tr>
              <a:tr h="5367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Deviation for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10,32816621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563853"/>
                  </a:ext>
                </a:extLst>
              </a:tr>
              <a:tr h="5367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0,836198564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Subjects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506797"/>
                  </a:ext>
                </a:extLst>
              </a:tr>
              <a:tr h="5367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0,8778888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53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063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789241"/>
              </p:ext>
            </p:extLst>
          </p:nvPr>
        </p:nvGraphicFramePr>
        <p:xfrm>
          <a:off x="609600" y="1828797"/>
          <a:ext cx="10633656" cy="4655408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2024-2025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67,02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747336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  <a:endParaRPr lang="tr-TR" sz="24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66,36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 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497737"/>
              </p:ext>
            </p:extLst>
          </p:nvPr>
        </p:nvGraphicFramePr>
        <p:xfrm>
          <a:off x="433136" y="336885"/>
          <a:ext cx="11758864" cy="6443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9716">
                  <a:extLst>
                    <a:ext uri="{9D8B030D-6E8A-4147-A177-3AD203B41FA5}">
                      <a16:colId xmlns:a16="http://schemas.microsoft.com/office/drawing/2014/main" val="3980321253"/>
                    </a:ext>
                  </a:extLst>
                </a:gridCol>
                <a:gridCol w="1469858">
                  <a:extLst>
                    <a:ext uri="{9D8B030D-6E8A-4147-A177-3AD203B41FA5}">
                      <a16:colId xmlns:a16="http://schemas.microsoft.com/office/drawing/2014/main" val="3588201225"/>
                    </a:ext>
                  </a:extLst>
                </a:gridCol>
                <a:gridCol w="1469858">
                  <a:extLst>
                    <a:ext uri="{9D8B030D-6E8A-4147-A177-3AD203B41FA5}">
                      <a16:colId xmlns:a16="http://schemas.microsoft.com/office/drawing/2014/main" val="335151852"/>
                    </a:ext>
                  </a:extLst>
                </a:gridCol>
                <a:gridCol w="1469858">
                  <a:extLst>
                    <a:ext uri="{9D8B030D-6E8A-4147-A177-3AD203B41FA5}">
                      <a16:colId xmlns:a16="http://schemas.microsoft.com/office/drawing/2014/main" val="3119925534"/>
                    </a:ext>
                  </a:extLst>
                </a:gridCol>
                <a:gridCol w="1469858">
                  <a:extLst>
                    <a:ext uri="{9D8B030D-6E8A-4147-A177-3AD203B41FA5}">
                      <a16:colId xmlns:a16="http://schemas.microsoft.com/office/drawing/2014/main" val="4145272408"/>
                    </a:ext>
                  </a:extLst>
                </a:gridCol>
                <a:gridCol w="1469858">
                  <a:extLst>
                    <a:ext uri="{9D8B030D-6E8A-4147-A177-3AD203B41FA5}">
                      <a16:colId xmlns:a16="http://schemas.microsoft.com/office/drawing/2014/main" val="1032100926"/>
                    </a:ext>
                  </a:extLst>
                </a:gridCol>
                <a:gridCol w="1469858">
                  <a:extLst>
                    <a:ext uri="{9D8B030D-6E8A-4147-A177-3AD203B41FA5}">
                      <a16:colId xmlns:a16="http://schemas.microsoft.com/office/drawing/2014/main" val="2005028776"/>
                    </a:ext>
                  </a:extLst>
                </a:gridCol>
              </a:tblGrid>
              <a:tr h="57809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58128"/>
                  </a:ext>
                </a:extLst>
              </a:tr>
              <a:tr h="10570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Sayı</a:t>
                      </a:r>
                      <a:br>
                        <a:rPr lang="tr-TR" sz="2000" b="1" u="none" strike="noStrike">
                          <a:effectLst/>
                        </a:rPr>
                      </a:br>
                      <a:r>
                        <a:rPr lang="tr-TR" sz="2000" b="1" u="none" strike="noStrike">
                          <a:effectLst/>
                        </a:rPr>
                        <a:t>(%)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Kolay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Çok Zor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(%)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951789"/>
                  </a:ext>
                </a:extLst>
              </a:tr>
              <a:tr h="88091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                        % 21,43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6800069"/>
                  </a:ext>
                </a:extLst>
              </a:tr>
              <a:tr h="101553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                        % 19,05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4700386"/>
                  </a:ext>
                </a:extLst>
              </a:tr>
              <a:tr h="101553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20                        % 23,81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71083043"/>
                  </a:ext>
                </a:extLst>
              </a:tr>
              <a:tr h="101553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30                        % 35,72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50601056"/>
                  </a:ext>
                </a:extLst>
              </a:tr>
              <a:tr h="88091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84                        % 100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27                        % 32,15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30                        % 35,72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                        % 20,24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                        % 8,34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                        % 3,58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826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288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672799"/>
              </p:ext>
            </p:extLst>
          </p:nvPr>
        </p:nvGraphicFramePr>
        <p:xfrm>
          <a:off x="212738" y="861433"/>
          <a:ext cx="11289454" cy="5093847"/>
        </p:xfrm>
        <a:graphic>
          <a:graphicData uri="http://schemas.openxmlformats.org/drawingml/2006/table">
            <a:tbl>
              <a:tblPr firstRow="1" firstCol="1" bandRow="1"/>
              <a:tblGrid>
                <a:gridCol w="3579425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74053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43552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73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tr-TR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KURULU: </a:t>
            </a:r>
            <a:r>
              <a:rPr lang="tr-TR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TEMEL BİLİMLERE GİRİŞ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/>
              <a:t>31 Mart – 30 Mayıs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Hafta</a:t>
            </a:r>
            <a:endParaRPr lang="tr-TR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Kurul Toplam Ders Saati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164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(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 zorunlu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(T., YD ), 136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saatin </a:t>
            </a:r>
            <a:endParaRPr lang="tr-TR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>
              <a:lnSpc>
                <a:spcPct val="115000"/>
              </a:lnSpc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2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saati 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pratik)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Pratik 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Mayıs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Tıbbi Beceri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  27 Mayıs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202</a:t>
            </a: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l-PL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Fizyoloji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26 Mayıs 2025 - Anatomi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Sınav			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: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Mayıs 2025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: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Leyla CANPOLATKOYUTÜRK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250440" algn="l"/>
                <a:tab pos="2340610" algn="l"/>
                <a:tab pos="2430780" algn="l"/>
              </a:tabLst>
            </a:pP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Yardımcısı  			: </a:t>
            </a:r>
            <a:r>
              <a:rPr lang="tr-TR" sz="2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Tuncay KULOĞLU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352724"/>
              </p:ext>
            </p:extLst>
          </p:nvPr>
        </p:nvGraphicFramePr>
        <p:xfrm>
          <a:off x="223248" y="977046"/>
          <a:ext cx="11583737" cy="4142017"/>
        </p:xfrm>
        <a:graphic>
          <a:graphicData uri="http://schemas.openxmlformats.org/drawingml/2006/table">
            <a:tbl>
              <a:tblPr firstRow="1" firstCol="1" bandRow="1"/>
              <a:tblGrid>
                <a:gridCol w="3672732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94230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62935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950977"/>
              </p:ext>
            </p:extLst>
          </p:nvPr>
        </p:nvGraphicFramePr>
        <p:xfrm>
          <a:off x="140717" y="1030014"/>
          <a:ext cx="11377514" cy="4178262"/>
        </p:xfrm>
        <a:graphic>
          <a:graphicData uri="http://schemas.openxmlformats.org/drawingml/2006/table">
            <a:tbl>
              <a:tblPr firstRow="1" firstCol="1" bandRow="1"/>
              <a:tblGrid>
                <a:gridCol w="3656926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9636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9636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9636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96367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6370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89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9175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89001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3098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997371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214878"/>
              </p:ext>
            </p:extLst>
          </p:nvPr>
        </p:nvGraphicFramePr>
        <p:xfrm>
          <a:off x="222919" y="1030014"/>
          <a:ext cx="11327396" cy="4198191"/>
        </p:xfrm>
        <a:graphic>
          <a:graphicData uri="http://schemas.openxmlformats.org/drawingml/2006/table">
            <a:tbl>
              <a:tblPr firstRow="1" firstCol="1" bandRow="1"/>
              <a:tblGrid>
                <a:gridCol w="367370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80002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80002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80002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80002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800023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800023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0390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82759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64404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5765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043217"/>
              </p:ext>
            </p:extLst>
          </p:nvPr>
        </p:nvGraphicFramePr>
        <p:xfrm>
          <a:off x="124248" y="482220"/>
          <a:ext cx="11618572" cy="6102498"/>
        </p:xfrm>
        <a:graphic>
          <a:graphicData uri="http://schemas.openxmlformats.org/drawingml/2006/table">
            <a:tbl>
              <a:tblPr firstRow="1" firstCol="1" bandRow="1"/>
              <a:tblGrid>
                <a:gridCol w="33526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1196846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813565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813565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81910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92676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85020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6704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84160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70481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900868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</a:tblGrid>
              <a:tr h="109217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n=73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7196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(%)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(%)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(%)                   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(%)        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7801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117019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234038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 smtClean="0"/>
          </a:p>
          <a:p>
            <a:pPr lvl="0"/>
            <a:endParaRPr lang="tr-TR" sz="28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214" y="2136228"/>
            <a:ext cx="10972800" cy="4525963"/>
          </a:xfrm>
        </p:spPr>
        <p:txBody>
          <a:bodyPr/>
          <a:lstStyle/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366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362564"/>
              </p:ext>
            </p:extLst>
          </p:nvPr>
        </p:nvGraphicFramePr>
        <p:xfrm>
          <a:off x="709863" y="622467"/>
          <a:ext cx="10515600" cy="5350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7947">
                  <a:extLst>
                    <a:ext uri="{9D8B030D-6E8A-4147-A177-3AD203B41FA5}">
                      <a16:colId xmlns:a16="http://schemas.microsoft.com/office/drawing/2014/main" val="3059100371"/>
                    </a:ext>
                  </a:extLst>
                </a:gridCol>
                <a:gridCol w="2229853">
                  <a:extLst>
                    <a:ext uri="{9D8B030D-6E8A-4147-A177-3AD203B41FA5}">
                      <a16:colId xmlns:a16="http://schemas.microsoft.com/office/drawing/2014/main" val="288484401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878577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91571684"/>
                    </a:ext>
                  </a:extLst>
                </a:gridCol>
              </a:tblGrid>
              <a:tr h="292119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HAFTA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SAAT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SAAT/GÜN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869180"/>
                  </a:ext>
                </a:extLst>
              </a:tr>
              <a:tr h="503689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2024-2025 IV. DERS KURULU </a:t>
                      </a:r>
                      <a:endParaRPr lang="tr-T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9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 136-164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3,6</a:t>
                      </a:r>
                      <a:endParaRPr lang="tr-T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910493"/>
                  </a:ext>
                </a:extLst>
              </a:tr>
              <a:tr h="5042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2023-2024</a:t>
                      </a:r>
                      <a:r>
                        <a:rPr lang="tr-TR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IV. DERS KURULU 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9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142-166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3,7</a:t>
                      </a:r>
                      <a:endParaRPr lang="tr-T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6817837"/>
                  </a:ext>
                </a:extLst>
              </a:tr>
              <a:tr h="5042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2022-2023</a:t>
                      </a:r>
                      <a:r>
                        <a:rPr lang="tr-TR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IV. DERS KURULU 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9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145-169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3,8</a:t>
                      </a:r>
                      <a:endParaRPr lang="tr-T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5001173"/>
                  </a:ext>
                </a:extLst>
              </a:tr>
              <a:tr h="5042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2021-2022 IV. DERS KURULU 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8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152-178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4,5</a:t>
                      </a:r>
                      <a:endParaRPr lang="tr-T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7831630"/>
                  </a:ext>
                </a:extLst>
              </a:tr>
              <a:tr h="5042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2020-2021 IV. DERS KURULU 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8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156-184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4,6</a:t>
                      </a:r>
                      <a:endParaRPr lang="tr-T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216087"/>
                  </a:ext>
                </a:extLst>
              </a:tr>
              <a:tr h="5042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2019-2020 IV. DERS KURULU 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8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159-187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4,7</a:t>
                      </a:r>
                      <a:endParaRPr lang="tr-T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8326637"/>
                  </a:ext>
                </a:extLst>
              </a:tr>
              <a:tr h="292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2018-2019 IV. DERS KURULU 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9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174-208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4,6</a:t>
                      </a:r>
                      <a:endParaRPr lang="tr-T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2084136"/>
                  </a:ext>
                </a:extLst>
              </a:tr>
              <a:tr h="292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2017-2018 IV. DERS KURULU 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8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157-183</a:t>
                      </a:r>
                      <a:endParaRPr lang="tr-T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1" dirty="0" smtClean="0"/>
                        <a:t>4,6</a:t>
                      </a:r>
                      <a:endParaRPr lang="tr-TR" sz="2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0243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91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470536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351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 (+16p</a:t>
                      </a: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486492"/>
              </p:ext>
            </p:extLst>
          </p:nvPr>
        </p:nvGraphicFramePr>
        <p:xfrm>
          <a:off x="1010652" y="561476"/>
          <a:ext cx="10106526" cy="57868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1958">
                  <a:extLst>
                    <a:ext uri="{9D8B030D-6E8A-4147-A177-3AD203B41FA5}">
                      <a16:colId xmlns:a16="http://schemas.microsoft.com/office/drawing/2014/main" val="923640786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val="1960529801"/>
                    </a:ext>
                  </a:extLst>
                </a:gridCol>
                <a:gridCol w="2021305">
                  <a:extLst>
                    <a:ext uri="{9D8B030D-6E8A-4147-A177-3AD203B41FA5}">
                      <a16:colId xmlns:a16="http://schemas.microsoft.com/office/drawing/2014/main" val="3235183637"/>
                    </a:ext>
                  </a:extLst>
                </a:gridCol>
                <a:gridCol w="3031958">
                  <a:extLst>
                    <a:ext uri="{9D8B030D-6E8A-4147-A177-3AD203B41FA5}">
                      <a16:colId xmlns:a16="http://schemas.microsoft.com/office/drawing/2014/main" val="565219181"/>
                    </a:ext>
                  </a:extLst>
                </a:gridCol>
              </a:tblGrid>
              <a:tr h="51772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 SORULARININ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569730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TEORİK PUAN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TEORİK + PRATİK PUAN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41540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Histoloji-Embriyoloji (1-18)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52213314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 (19-25)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7412595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(26-32)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1040578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Genetik (33-45)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2578276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Biyokimya (46-63)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5820284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Biyofizik (64-70)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8883613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(71-84)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4608057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Beceriler ()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7855158"/>
                  </a:ext>
                </a:extLst>
              </a:tr>
              <a:tr h="51772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84</a:t>
                      </a:r>
                      <a:endParaRPr lang="tr-TR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49247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86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9811" y="994610"/>
            <a:ext cx="11213431" cy="567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4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1565" y="81345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023289"/>
              </p:ext>
            </p:extLst>
          </p:nvPr>
        </p:nvGraphicFramePr>
        <p:xfrm>
          <a:off x="930441" y="721894"/>
          <a:ext cx="10732169" cy="5750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3167">
                  <a:extLst>
                    <a:ext uri="{9D8B030D-6E8A-4147-A177-3AD203B41FA5}">
                      <a16:colId xmlns:a16="http://schemas.microsoft.com/office/drawing/2014/main" val="672123294"/>
                    </a:ext>
                  </a:extLst>
                </a:gridCol>
                <a:gridCol w="1533167">
                  <a:extLst>
                    <a:ext uri="{9D8B030D-6E8A-4147-A177-3AD203B41FA5}">
                      <a16:colId xmlns:a16="http://schemas.microsoft.com/office/drawing/2014/main" val="3219595299"/>
                    </a:ext>
                  </a:extLst>
                </a:gridCol>
                <a:gridCol w="1533167">
                  <a:extLst>
                    <a:ext uri="{9D8B030D-6E8A-4147-A177-3AD203B41FA5}">
                      <a16:colId xmlns:a16="http://schemas.microsoft.com/office/drawing/2014/main" val="3848992946"/>
                    </a:ext>
                  </a:extLst>
                </a:gridCol>
                <a:gridCol w="1533167">
                  <a:extLst>
                    <a:ext uri="{9D8B030D-6E8A-4147-A177-3AD203B41FA5}">
                      <a16:colId xmlns:a16="http://schemas.microsoft.com/office/drawing/2014/main" val="602406570"/>
                    </a:ext>
                  </a:extLst>
                </a:gridCol>
                <a:gridCol w="1533167">
                  <a:extLst>
                    <a:ext uri="{9D8B030D-6E8A-4147-A177-3AD203B41FA5}">
                      <a16:colId xmlns:a16="http://schemas.microsoft.com/office/drawing/2014/main" val="1380106342"/>
                    </a:ext>
                  </a:extLst>
                </a:gridCol>
                <a:gridCol w="1533167">
                  <a:extLst>
                    <a:ext uri="{9D8B030D-6E8A-4147-A177-3AD203B41FA5}">
                      <a16:colId xmlns:a16="http://schemas.microsoft.com/office/drawing/2014/main" val="1155754880"/>
                    </a:ext>
                  </a:extLst>
                </a:gridCol>
                <a:gridCol w="1533167">
                  <a:extLst>
                    <a:ext uri="{9D8B030D-6E8A-4147-A177-3AD203B41FA5}">
                      <a16:colId xmlns:a16="http://schemas.microsoft.com/office/drawing/2014/main" val="3989391255"/>
                    </a:ext>
                  </a:extLst>
                </a:gridCol>
              </a:tblGrid>
              <a:tr h="34967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BARAJLI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383618"/>
                  </a:ext>
                </a:extLst>
              </a:tr>
              <a:tr h="69934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Barajlı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Teorik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Beceriler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621010"/>
                  </a:ext>
                </a:extLst>
              </a:tr>
              <a:tr h="7835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100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5602136"/>
                  </a:ext>
                </a:extLst>
              </a:tr>
              <a:tr h="7835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96    1 KİŞİ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80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    21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    47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    122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    338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983313"/>
                  </a:ext>
                </a:extLst>
              </a:tr>
              <a:tr h="7835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2,3    1 KİŞİ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-1,8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0,5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-2,4    31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1,6    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-1,6    2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5508878"/>
                  </a:ext>
                </a:extLst>
              </a:tr>
              <a:tr h="7835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67,27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55,27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12,01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2,83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5,23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3,96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0230420"/>
                  </a:ext>
                </a:extLst>
              </a:tr>
              <a:tr h="78359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67,27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65,80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75,02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47,08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87,03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98,9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7977448"/>
                  </a:ext>
                </a:extLst>
              </a:tr>
              <a:tr h="78359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351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5307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37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086834"/>
              </p:ext>
            </p:extLst>
          </p:nvPr>
        </p:nvGraphicFramePr>
        <p:xfrm>
          <a:off x="641681" y="1171072"/>
          <a:ext cx="10860507" cy="5317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1501">
                  <a:extLst>
                    <a:ext uri="{9D8B030D-6E8A-4147-A177-3AD203B41FA5}">
                      <a16:colId xmlns:a16="http://schemas.microsoft.com/office/drawing/2014/main" val="340685069"/>
                    </a:ext>
                  </a:extLst>
                </a:gridCol>
                <a:gridCol w="1551501">
                  <a:extLst>
                    <a:ext uri="{9D8B030D-6E8A-4147-A177-3AD203B41FA5}">
                      <a16:colId xmlns:a16="http://schemas.microsoft.com/office/drawing/2014/main" val="1630840130"/>
                    </a:ext>
                  </a:extLst>
                </a:gridCol>
                <a:gridCol w="1551501">
                  <a:extLst>
                    <a:ext uri="{9D8B030D-6E8A-4147-A177-3AD203B41FA5}">
                      <a16:colId xmlns:a16="http://schemas.microsoft.com/office/drawing/2014/main" val="1204495337"/>
                    </a:ext>
                  </a:extLst>
                </a:gridCol>
                <a:gridCol w="1551501">
                  <a:extLst>
                    <a:ext uri="{9D8B030D-6E8A-4147-A177-3AD203B41FA5}">
                      <a16:colId xmlns:a16="http://schemas.microsoft.com/office/drawing/2014/main" val="551786796"/>
                    </a:ext>
                  </a:extLst>
                </a:gridCol>
                <a:gridCol w="1551501">
                  <a:extLst>
                    <a:ext uri="{9D8B030D-6E8A-4147-A177-3AD203B41FA5}">
                      <a16:colId xmlns:a16="http://schemas.microsoft.com/office/drawing/2014/main" val="4267615348"/>
                    </a:ext>
                  </a:extLst>
                </a:gridCol>
                <a:gridCol w="1551501">
                  <a:extLst>
                    <a:ext uri="{9D8B030D-6E8A-4147-A177-3AD203B41FA5}">
                      <a16:colId xmlns:a16="http://schemas.microsoft.com/office/drawing/2014/main" val="1637380946"/>
                    </a:ext>
                  </a:extLst>
                </a:gridCol>
                <a:gridCol w="1551501">
                  <a:extLst>
                    <a:ext uri="{9D8B030D-6E8A-4147-A177-3AD203B41FA5}">
                      <a16:colId xmlns:a16="http://schemas.microsoft.com/office/drawing/2014/main" val="1599881086"/>
                    </a:ext>
                  </a:extLst>
                </a:gridCol>
              </a:tblGrid>
              <a:tr h="6725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PUANLAMA HAM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67389"/>
                  </a:ext>
                </a:extLst>
              </a:tr>
              <a:tr h="40990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Dağılım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Teorik Not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Pratik Not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Anatomi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Fizyoloji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Tıbbi Beceriler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17998"/>
                  </a:ext>
                </a:extLst>
              </a:tr>
              <a:tr h="672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Sınav Puanlaması: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9256057"/>
                  </a:ext>
                </a:extLst>
              </a:tr>
              <a:tr h="672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Yüksek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96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80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    21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    47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    122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    338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9742191"/>
                  </a:ext>
                </a:extLst>
              </a:tr>
              <a:tr h="672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En Düşük Not: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22,5    1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4,5    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    31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    2 KİŞİ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    2 KİŞİ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7759612"/>
                  </a:ext>
                </a:extLst>
              </a:tr>
              <a:tr h="672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68,88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56,40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12,49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3,30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5,23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3,97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47042985"/>
                  </a:ext>
                </a:extLst>
              </a:tr>
              <a:tr h="67250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Başarı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68,88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67,14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78,01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54,87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87,07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99,13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48728632"/>
                  </a:ext>
                </a:extLst>
              </a:tr>
              <a:tr h="67250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SINAVA GİREN ÖĞRENCİ SAYISI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351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9248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5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255600"/>
              </p:ext>
            </p:extLst>
          </p:nvPr>
        </p:nvGraphicFramePr>
        <p:xfrm>
          <a:off x="721890" y="737934"/>
          <a:ext cx="10764256" cy="5550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8876">
                  <a:extLst>
                    <a:ext uri="{9D8B030D-6E8A-4147-A177-3AD203B41FA5}">
                      <a16:colId xmlns:a16="http://schemas.microsoft.com/office/drawing/2014/main" val="3294244279"/>
                    </a:ext>
                  </a:extLst>
                </a:gridCol>
                <a:gridCol w="768876">
                  <a:extLst>
                    <a:ext uri="{9D8B030D-6E8A-4147-A177-3AD203B41FA5}">
                      <a16:colId xmlns:a16="http://schemas.microsoft.com/office/drawing/2014/main" val="2564238226"/>
                    </a:ext>
                  </a:extLst>
                </a:gridCol>
                <a:gridCol w="1537750">
                  <a:extLst>
                    <a:ext uri="{9D8B030D-6E8A-4147-A177-3AD203B41FA5}">
                      <a16:colId xmlns:a16="http://schemas.microsoft.com/office/drawing/2014/main" val="1629634260"/>
                    </a:ext>
                  </a:extLst>
                </a:gridCol>
                <a:gridCol w="768876">
                  <a:extLst>
                    <a:ext uri="{9D8B030D-6E8A-4147-A177-3AD203B41FA5}">
                      <a16:colId xmlns:a16="http://schemas.microsoft.com/office/drawing/2014/main" val="3402622717"/>
                    </a:ext>
                  </a:extLst>
                </a:gridCol>
                <a:gridCol w="768876">
                  <a:extLst>
                    <a:ext uri="{9D8B030D-6E8A-4147-A177-3AD203B41FA5}">
                      <a16:colId xmlns:a16="http://schemas.microsoft.com/office/drawing/2014/main" val="136630839"/>
                    </a:ext>
                  </a:extLst>
                </a:gridCol>
                <a:gridCol w="1537750">
                  <a:extLst>
                    <a:ext uri="{9D8B030D-6E8A-4147-A177-3AD203B41FA5}">
                      <a16:colId xmlns:a16="http://schemas.microsoft.com/office/drawing/2014/main" val="2752394232"/>
                    </a:ext>
                  </a:extLst>
                </a:gridCol>
                <a:gridCol w="1537750">
                  <a:extLst>
                    <a:ext uri="{9D8B030D-6E8A-4147-A177-3AD203B41FA5}">
                      <a16:colId xmlns:a16="http://schemas.microsoft.com/office/drawing/2014/main" val="4246772694"/>
                    </a:ext>
                  </a:extLst>
                </a:gridCol>
                <a:gridCol w="768876">
                  <a:extLst>
                    <a:ext uri="{9D8B030D-6E8A-4147-A177-3AD203B41FA5}">
                      <a16:colId xmlns:a16="http://schemas.microsoft.com/office/drawing/2014/main" val="936114977"/>
                    </a:ext>
                  </a:extLst>
                </a:gridCol>
                <a:gridCol w="768876">
                  <a:extLst>
                    <a:ext uri="{9D8B030D-6E8A-4147-A177-3AD203B41FA5}">
                      <a16:colId xmlns:a16="http://schemas.microsoft.com/office/drawing/2014/main" val="344343624"/>
                    </a:ext>
                  </a:extLst>
                </a:gridCol>
                <a:gridCol w="1537750">
                  <a:extLst>
                    <a:ext uri="{9D8B030D-6E8A-4147-A177-3AD203B41FA5}">
                      <a16:colId xmlns:a16="http://schemas.microsoft.com/office/drawing/2014/main" val="100325317"/>
                    </a:ext>
                  </a:extLst>
                </a:gridCol>
              </a:tblGrid>
              <a:tr h="370038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857669"/>
                  </a:ext>
                </a:extLst>
              </a:tr>
              <a:tr h="37003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602336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NOT ARALIĞI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SAYI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YÜZDE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421970"/>
                  </a:ext>
                </a:extLst>
              </a:tr>
              <a:tr h="370038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4,28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182 KİŞİ          % 51,86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4,28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178 KİŞİ          % 50,72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99317305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&gt;=80-90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10,83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&gt;=80-90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10,83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79224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29,63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31,91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410514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&gt;=67,27-70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7,13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&gt;=68,88-70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3,71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870008"/>
                  </a:ext>
                </a:extLst>
              </a:tr>
              <a:tr h="37003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 </a:t>
                      </a:r>
                      <a:endParaRPr lang="tr-TR" sz="2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67,27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68,88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524475"/>
                  </a:ext>
                </a:extLst>
              </a:tr>
              <a:tr h="370038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&gt;=60-67,27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25,36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169 KİŞİ          % 48,15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&gt;=60-68,88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32,2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173 KİŞİ          % 49,29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41547449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15,39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&gt;=50-60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11,69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796260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2,57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2,85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933327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2,28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&gt;=30-40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658560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1,43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0,57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433285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0,57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&gt;=10-20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69412"/>
                  </a:ext>
                </a:extLst>
              </a:tr>
              <a:tr h="370038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0,57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6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2225</TotalTime>
  <Words>1357</Words>
  <Application>Microsoft Office PowerPoint</Application>
  <PresentationFormat>Geniş ekran</PresentationFormat>
  <Paragraphs>734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26</vt:i4>
      </vt:variant>
    </vt:vector>
  </HeadingPairs>
  <TitlesOfParts>
    <vt:vector size="38" baseType="lpstr">
      <vt:lpstr>Arial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1. SINIF 4. KURUL DEĞERLENDİRME </vt:lpstr>
      <vt:lpstr>PowerPoint Sunusu</vt:lpstr>
      <vt:lpstr>PowerPoint Sunusu</vt:lpstr>
      <vt:lpstr>SINAV VERİLERİ</vt:lpstr>
      <vt:lpstr>PowerPoint Sunusu</vt:lpstr>
      <vt:lpstr>PowerPoint Sunusu</vt:lpstr>
      <vt:lpstr>PUANLAMA</vt:lpstr>
      <vt:lpstr>PUANLAMA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GÜVENİLİRLİK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647</cp:revision>
  <dcterms:created xsi:type="dcterms:W3CDTF">2022-10-27T00:48:35Z</dcterms:created>
  <dcterms:modified xsi:type="dcterms:W3CDTF">2025-08-12T11:20:27Z</dcterms:modified>
</cp:coreProperties>
</file>